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7"/>
  </p:notesMasterIdLst>
  <p:sldIdLst>
    <p:sldId id="256" r:id="rId2"/>
    <p:sldId id="264" r:id="rId3"/>
    <p:sldId id="257" r:id="rId4"/>
    <p:sldId id="258" r:id="rId5"/>
    <p:sldId id="259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8493" autoAdjust="0"/>
  </p:normalViewPr>
  <p:slideViewPr>
    <p:cSldViewPr>
      <p:cViewPr>
        <p:scale>
          <a:sx n="90" d="100"/>
          <a:sy n="90" d="100"/>
        </p:scale>
        <p:origin x="-59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F6F90-758E-463D-8F69-0F45F316CC2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DEF0B-DA7D-4EC2-878D-E50C8EDE80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18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lencarrmoscow.ru/mozhno-li-brosit-kurit-i-pri-etom-ne-popravitsya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Каждый второй курящий страдает от заболеваний, связанных с курением</a:t>
            </a:r>
          </a:p>
          <a:p>
            <a:r>
              <a:rPr lang="ru-RU" sz="1200" dirty="0" smtClean="0"/>
              <a:t>каждый четвертый умирает в результате  этих болезней.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DEF0B-DA7D-4EC2-878D-E50C8EDE804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Электронная сигарета — это электронный ингалятор, генерирующий пар, содержащий никотин. Она имитирует процесс обычного курения, включая держание в руке и во рту, дым, вдыхаемый и выдыхаемый, и даже огонек на конце пластиковой палочки. Это попытка подменить курение табака, курением электронных сигарет. Для одних — это средство, помогающее бросить курить, для других часть «неповторимого» имиджа, для кого-то заменитель простых сигарет и т.д. Все с гордыми и довольными лицами затягиваются «безопасным» паром, наслаждаясь, кто собственной привлекательностью, кто своими достижениями в области «бросания» курить.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DEF0B-DA7D-4EC2-878D-E50C8EDE804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Удивительно, но многие из тех, кто курит электронные сигареты, говорят о том, что не стоит слепо полагаться на исследования и статистику, которые доказывают вред электронных сигарет... Мне в такие моменты становится смешно, поскольку видел сотни людей, которые кашляют и задыхаются, но продолжают твердить о том, что вред не доказан.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Будьте честны с самим собой и спросите себя, разве нужно быть ученым, чтобы понять простую вещь – ежедневное вдыхание химических соединений, о которых вы даже не подозреваете, опасно и может нанести серьезный вред вашему здоровью. Берегите себя и будьте свободными!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DEF0B-DA7D-4EC2-878D-E50C8EDE804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Во-первых -электронная сигарета содержит никотин, а это самый настоящий наркотик, точно такой же, как в обычных сигаретах. Именно его требует наш организм, привыкший к курению. </a:t>
            </a:r>
          </a:p>
          <a:p>
            <a:r>
              <a:rPr lang="ru-RU" sz="1200" dirty="0" smtClean="0"/>
              <a:t>Во-вторых  — никто и никогда не раскроет вам  рецепт и правду о действии на организм курильщика компонентов жидкости, заправленной в картридж электронной сигареты. </a:t>
            </a:r>
          </a:p>
          <a:p>
            <a:r>
              <a:rPr lang="ru-RU" sz="1200" dirty="0" smtClean="0"/>
              <a:t>В третьих - электронная сигарета содержит, до 80% </a:t>
            </a:r>
            <a:r>
              <a:rPr lang="ru-RU" sz="1200" dirty="0" err="1" smtClean="0"/>
              <a:t>пропиленгликоля</a:t>
            </a:r>
            <a:r>
              <a:rPr lang="ru-RU" sz="1200" b="1" dirty="0" smtClean="0"/>
              <a:t> </a:t>
            </a:r>
            <a:r>
              <a:rPr lang="ru-RU" sz="1200" dirty="0" smtClean="0"/>
              <a:t> для растворения </a:t>
            </a:r>
            <a:r>
              <a:rPr lang="ru-RU" sz="1200" dirty="0" err="1" smtClean="0"/>
              <a:t>ароматизаторов</a:t>
            </a:r>
            <a:r>
              <a:rPr lang="ru-RU" sz="1200" dirty="0" smtClean="0"/>
              <a:t> и создания эффекта раздражения нервных окончаний в верхних дыхательных путях. </a:t>
            </a:r>
            <a:r>
              <a:rPr lang="ru-RU" sz="1200" dirty="0" err="1" smtClean="0"/>
              <a:t>Пропиленгликоль</a:t>
            </a:r>
            <a:r>
              <a:rPr lang="ru-RU" sz="1200" dirty="0" smtClean="0"/>
              <a:t> крайне токсичен для органов дыхания, иммунной и нервной систем, он так же  усиливает впитывание других веществ.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DEF0B-DA7D-4EC2-878D-E50C8EDE804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Надежда – приятное чувство, вот только очень глупое, поскольку от него ничего не зависит. Да, мы в течение всей своей жизни делаем глупости, и, конечно, каждый из нас надеется, что именно с ним ничего плохого не случится. Но есть факты. Да, о них не хочется лишний раз думать. Но статистика неумолима.</a:t>
            </a:r>
            <a:endParaRPr lang="ru-RU" sz="120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DEF0B-DA7D-4EC2-878D-E50C8EDE804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+mn-lt"/>
              </a:rPr>
              <a:t>Набирают те, кто бросают курить силовым методом. В этом случае, они пытаются себе компенсировать маленькое «удовольствие». Как? Водкой? Нет, водка – зло! А вот еда – самое то! Может вам сложно поверить, но именно так работает никотиновая зависимость, заставляя бывшего курильщика чувствовать себя лишенным чего-то важного. Большинство считает, что «если бросаешь курить, поправишься». Но это неправда и </a:t>
            </a:r>
            <a:r>
              <a:rPr lang="ru-RU" sz="1200" u="sng" dirty="0" smtClean="0">
                <a:solidFill>
                  <a:schemeClr val="tx1"/>
                </a:solidFill>
                <a:latin typeface="+mn-lt"/>
                <a:hlinkClick r:id="rId3"/>
              </a:rPr>
              <a:t>бросить курить без набора веса можно</a:t>
            </a:r>
            <a:r>
              <a:rPr lang="ru-RU" sz="1200" dirty="0" smtClean="0">
                <a:latin typeface="+mn-lt"/>
              </a:rPr>
              <a:t>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DEF0B-DA7D-4EC2-878D-E50C8EDE804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Сложный период начался у курящих с самой первой сигареты, когда началось отравление – хроническое, без перерывов, без выходных. Только пока мы молоды, пока есть потенциал, так сказать, нас это отравление особо не беспокоит. Мы отдыхаем, живем, работаем. Но спустя годы проблемы все появляются и появляются, и это проблемы, связанные не только со здоровьем. Почему-то для курящих жизнь становится все тяжелее и тяжелее. Вспомните, за все то время, пока вы курили, у вас был хоть один подходящий момент, когда вам ничего не мешало бросить курить?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DEF0B-DA7D-4EC2-878D-E50C8EDE804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Никотиновая западня, заставляет свою жертву продолжать курить. Именно поэтому, несмотря на желание прекратить это делать, умные и образованные люди продолжают ежедневно вдыхать в себя этот яд. И не важно через</a:t>
            </a:r>
            <a:r>
              <a:rPr lang="ru-RU" sz="1200" baseline="0" dirty="0" smtClean="0"/>
              <a:t> какие «средства» электронная сигарета или обычная, разницы нет. </a:t>
            </a:r>
            <a:r>
              <a:rPr lang="ru-RU" sz="1200" dirty="0" smtClean="0"/>
              <a:t>Весь это кошмар не прекратится, пока вы не примети главное и верное решение!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DEF0B-DA7D-4EC2-878D-E50C8EDE804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Ккой</a:t>
            </a:r>
            <a:r>
              <a:rPr lang="ru-RU" baseline="0" dirty="0" smtClean="0"/>
              <a:t> выбор ваш???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DEF0B-DA7D-4EC2-878D-E50C8EDE804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r>
              <a:rPr lang="ru-RU" sz="4000" dirty="0" smtClean="0">
                <a:latin typeface="+mn-lt"/>
              </a:rPr>
              <a:t>Сигареты.</a:t>
            </a:r>
            <a:br>
              <a:rPr lang="ru-RU" sz="4000" dirty="0" smtClean="0">
                <a:latin typeface="+mn-lt"/>
              </a:rPr>
            </a:br>
            <a:r>
              <a:rPr lang="ru-RU" sz="4000" dirty="0" smtClean="0">
                <a:latin typeface="+mn-lt"/>
              </a:rPr>
              <a:t>электронные сигареты.         </a:t>
            </a:r>
            <a:br>
              <a:rPr lang="ru-RU" sz="4000" dirty="0" smtClean="0">
                <a:latin typeface="+mn-lt"/>
              </a:rPr>
            </a:br>
            <a:r>
              <a:rPr lang="ru-RU" sz="4000" i="1" dirty="0" smtClean="0">
                <a:latin typeface="+mn-lt"/>
              </a:rPr>
              <a:t>Приносит ли вред </a:t>
            </a:r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r>
              <a:rPr lang="ru-RU" sz="4000" i="1" dirty="0" smtClean="0">
                <a:latin typeface="+mn-lt"/>
              </a:rPr>
              <a:t>электронная сигарета?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A010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2500306"/>
            <a:ext cx="5357850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35729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+mn-lt"/>
              </a:rPr>
              <a:t>Что мешает отказаться от курения??? </a:t>
            </a:r>
            <a:br>
              <a:rPr lang="ru-RU" sz="3200" dirty="0" smtClean="0">
                <a:latin typeface="+mn-lt"/>
              </a:rPr>
            </a:br>
            <a:endParaRPr lang="ru-RU" sz="3200" dirty="0">
              <a:latin typeface="+mn-lt"/>
            </a:endParaRPr>
          </a:p>
        </p:txBody>
      </p:sp>
      <p:pic>
        <p:nvPicPr>
          <p:cNvPr id="8194" name="Picture 2" descr="F:\юля\A04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928802"/>
            <a:ext cx="7000924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4857784" cy="608332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+mn-lt"/>
              </a:rPr>
              <a:t>А вдруг я наберу вес?</a:t>
            </a:r>
            <a:br>
              <a:rPr lang="ru-RU" sz="2800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u="sng" dirty="0" smtClean="0">
                <a:solidFill>
                  <a:schemeClr val="tx1"/>
                </a:solidFill>
              </a:rPr>
              <a:t> </a:t>
            </a:r>
            <a:r>
              <a:rPr lang="ru-RU" sz="2800" u="sng" dirty="0" smtClean="0">
                <a:solidFill>
                  <a:schemeClr val="accent5">
                    <a:lumMod val="75000"/>
                  </a:schemeClr>
                </a:solidFill>
              </a:rPr>
              <a:t>Бросить курить без набора веса можно!</a:t>
            </a:r>
            <a:r>
              <a:rPr lang="ru-RU" sz="2400" dirty="0" smtClean="0">
                <a:solidFill>
                  <a:schemeClr val="accent6"/>
                </a:solidFill>
              </a:rPr>
              <a:t/>
            </a:r>
            <a:br>
              <a:rPr lang="ru-RU" sz="2400" dirty="0" smtClean="0">
                <a:solidFill>
                  <a:schemeClr val="accent6"/>
                </a:solidFill>
              </a:rPr>
            </a:br>
            <a:endParaRPr lang="ru-RU" sz="2400" dirty="0">
              <a:solidFill>
                <a:schemeClr val="accent6"/>
              </a:solidFill>
              <a:latin typeface="+mn-lt"/>
            </a:endParaRPr>
          </a:p>
        </p:txBody>
      </p:sp>
      <p:pic>
        <p:nvPicPr>
          <p:cNvPr id="9218" name="Picture 2" descr="F:\юля\A036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14290"/>
            <a:ext cx="371477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У меня сейчас сложный период в жизни, надо подождать походящего времени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Documents and Settings\All Users\Документы\Федорова ЮА\брошюры\тобак\iStock_000047172178_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285860"/>
            <a:ext cx="6178557" cy="5232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086600" cy="819136"/>
          </a:xfrm>
        </p:spPr>
        <p:txBody>
          <a:bodyPr/>
          <a:lstStyle/>
          <a:p>
            <a:r>
              <a:rPr lang="ru-RU" sz="2800" dirty="0" smtClean="0"/>
              <a:t>Я не уверен, что хочу бросить курить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1266" name="Picture 2" descr="C:\Documents and Settings\All Users\Документы\Федорова ЮА\брошюры\тобак\simptomy-bronhi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571612"/>
            <a:ext cx="6398804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571480"/>
            <a:ext cx="7786741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80x220_crop_zdorovyj-obraz-zhizni-mify-i-realnost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142852"/>
            <a:ext cx="2667000" cy="2095500"/>
          </a:xfrm>
          <a:prstGeom prst="rect">
            <a:avLst/>
          </a:prstGeom>
        </p:spPr>
      </p:pic>
      <p:pic>
        <p:nvPicPr>
          <p:cNvPr id="6" name="Рисунок 5" descr="1285056639_zdorovz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3500438"/>
            <a:ext cx="3786182" cy="1857364"/>
          </a:xfrm>
          <a:prstGeom prst="rect">
            <a:avLst/>
          </a:prstGeom>
        </p:spPr>
      </p:pic>
      <p:pic>
        <p:nvPicPr>
          <p:cNvPr id="7" name="Рисунок 6" descr="schastlivye-lyudi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4772903"/>
            <a:ext cx="3706838" cy="2085097"/>
          </a:xfrm>
          <a:prstGeom prst="rect">
            <a:avLst/>
          </a:prstGeom>
        </p:spPr>
      </p:pic>
      <p:pic>
        <p:nvPicPr>
          <p:cNvPr id="8" name="Рисунок 7" descr="zdorovyj-obraz-polnotsennoj-zhizni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00372"/>
            <a:ext cx="2971820" cy="1857388"/>
          </a:xfrm>
          <a:prstGeom prst="rect">
            <a:avLst/>
          </a:prstGeom>
        </p:spPr>
      </p:pic>
      <p:pic>
        <p:nvPicPr>
          <p:cNvPr id="9" name="Рисунок 8" descr="76946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3240" y="4500570"/>
            <a:ext cx="2190760" cy="2190760"/>
          </a:xfrm>
          <a:prstGeom prst="rect">
            <a:avLst/>
          </a:prstGeom>
        </p:spPr>
      </p:pic>
      <p:pic>
        <p:nvPicPr>
          <p:cNvPr id="10" name="Рисунок 9" descr="G8Sa71PQU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596" y="0"/>
            <a:ext cx="3607587" cy="2405058"/>
          </a:xfrm>
          <a:prstGeom prst="rect">
            <a:avLst/>
          </a:prstGeom>
        </p:spPr>
      </p:pic>
      <p:pic>
        <p:nvPicPr>
          <p:cNvPr id="12" name="Рисунок 11" descr="xvatit.com3_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29058" y="285728"/>
            <a:ext cx="2775022" cy="1842788"/>
          </a:xfrm>
          <a:prstGeom prst="rect">
            <a:avLst/>
          </a:prstGeom>
        </p:spPr>
      </p:pic>
      <p:pic>
        <p:nvPicPr>
          <p:cNvPr id="13" name="Рисунок 12" descr="A127-3_5privychek_uspeshnyh_ludei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72066" y="2285992"/>
            <a:ext cx="3214710" cy="2148498"/>
          </a:xfrm>
          <a:prstGeom prst="rect">
            <a:avLst/>
          </a:prstGeom>
        </p:spPr>
      </p:pic>
      <p:pic>
        <p:nvPicPr>
          <p:cNvPr id="14" name="Рисунок 13" descr="A019-3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2844" y="1785926"/>
            <a:ext cx="2000264" cy="1330176"/>
          </a:xfrm>
          <a:prstGeom prst="rect">
            <a:avLst/>
          </a:prstGeom>
        </p:spPr>
      </p:pic>
      <p:pic>
        <p:nvPicPr>
          <p:cNvPr id="15" name="Рисунок 14" descr="A047-3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428860" y="2214554"/>
            <a:ext cx="2586752" cy="1452561"/>
          </a:xfrm>
          <a:prstGeom prst="rect">
            <a:avLst/>
          </a:prstGeom>
        </p:spPr>
      </p:pic>
      <p:pic>
        <p:nvPicPr>
          <p:cNvPr id="17" name="Рисунок 16" descr="08258077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5009542"/>
            <a:ext cx="3286148" cy="184845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091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85728"/>
            <a:ext cx="75009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</a:rPr>
              <a:t>электронные сигареты. </a:t>
            </a:r>
            <a:endParaRPr lang="ru-RU" sz="4000" dirty="0">
              <a:solidFill>
                <a:schemeClr val="accent1"/>
              </a:solidFill>
            </a:endParaRPr>
          </a:p>
        </p:txBody>
      </p:sp>
      <p:pic>
        <p:nvPicPr>
          <p:cNvPr id="6147" name="Picture 3" descr="F:\i-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286124"/>
            <a:ext cx="3786214" cy="3214710"/>
          </a:xfrm>
          <a:prstGeom prst="rect">
            <a:avLst/>
          </a:prstGeom>
          <a:noFill/>
        </p:spPr>
      </p:pic>
      <p:pic>
        <p:nvPicPr>
          <p:cNvPr id="8" name="Рисунок 4" descr="F:\img_14fef8b5b5ea19b4d475645db702f897_2_700x6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286124"/>
            <a:ext cx="400052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857224" y="1428736"/>
            <a:ext cx="80010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Электронная сигарета — это электронный ингалятор, генерирующий пар, содержащий никотин, и...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85728"/>
            <a:ext cx="5486400" cy="522288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latin typeface="+mn-lt"/>
              </a:rPr>
              <a:t>Вся правда о электронных сигаретах.         Как нас обманывают?</a:t>
            </a:r>
            <a:endParaRPr lang="ru-RU" sz="2400" dirty="0"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14480" y="5643578"/>
            <a:ext cx="5486400" cy="530352"/>
          </a:xfrm>
        </p:spPr>
        <p:txBody>
          <a:bodyPr>
            <a:normAutofit fontScale="25000" lnSpcReduction="20000"/>
          </a:bodyPr>
          <a:lstStyle/>
          <a:p>
            <a:r>
              <a:rPr lang="ru-RU" sz="7200" u="sng" dirty="0" smtClean="0"/>
              <a:t>Скажите, вы хоть раз смотрели на состав жидкости для электронной сигареты? Откуда у вас, вдруг, возникла такая уверенность в том, что электронная сигарета такая безвредная и с ней вы непременно бросите курить?   </a:t>
            </a:r>
            <a:endParaRPr lang="ru-RU" sz="7200" dirty="0" smtClean="0"/>
          </a:p>
          <a:p>
            <a:endParaRPr lang="ru-RU" dirty="0"/>
          </a:p>
        </p:txBody>
      </p:sp>
      <p:pic>
        <p:nvPicPr>
          <p:cNvPr id="1026" name="Picture 2" descr="как-работают-испарител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8172" b="8172"/>
          <a:stretch>
            <a:fillRect/>
          </a:stretch>
        </p:blipFill>
        <p:spPr bwMode="auto">
          <a:xfrm>
            <a:off x="1142976" y="1214422"/>
            <a:ext cx="6357982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467529"/>
            <a:ext cx="7215238" cy="93505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+mn-lt"/>
              </a:rPr>
              <a:t>Приносит ли вред электронная сигарета? Да!</a:t>
            </a:r>
            <a:endParaRPr lang="ru-RU" sz="2800" dirty="0">
              <a:latin typeface="+mn-lt"/>
            </a:endParaRPr>
          </a:p>
        </p:txBody>
      </p:sp>
      <p:pic>
        <p:nvPicPr>
          <p:cNvPr id="5" name="Содержимое 4" descr="infografika2015-07-3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500166" y="642918"/>
            <a:ext cx="6005056" cy="60722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143932" cy="157163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 меня еще жизнь впереди, зачем я буду лишать себя маленького удовольствия?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052" name="Picture 4" descr="F:\юля\A014-P_280x200_55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785926"/>
            <a:ext cx="5072098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42kRq7MHX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143932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dasha_dia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122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Конечно, когда мы молоды и здоровы, курение нас не беспокоит. Но когда приходит понимание того, что человек теперь курит не ради удовольствия, а по необходимости, осознавая, что теперь он просто вынужден курить.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170" name="Picture 2" descr="F:\smok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7572428" cy="4857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5486400" cy="114300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+mn-lt"/>
              </a:rPr>
              <a:t>Самое страшное что пропаганда курения распространяется на детей</a:t>
            </a:r>
            <a:endParaRPr lang="ru-RU" sz="2800" dirty="0">
              <a:latin typeface="+mn-lt"/>
            </a:endParaRPr>
          </a:p>
        </p:txBody>
      </p:sp>
      <p:pic>
        <p:nvPicPr>
          <p:cNvPr id="3075" name="Picture 3" descr="F:\юля\A039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500306"/>
            <a:ext cx="3000396" cy="3714776"/>
          </a:xfrm>
          <a:prstGeom prst="rect">
            <a:avLst/>
          </a:prstGeom>
          <a:noFill/>
        </p:spPr>
      </p:pic>
      <p:pic>
        <p:nvPicPr>
          <p:cNvPr id="3076" name="Picture 4" descr="F:\юля\A039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5069" y="3071810"/>
            <a:ext cx="2828931" cy="3376616"/>
          </a:xfrm>
          <a:prstGeom prst="rect">
            <a:avLst/>
          </a:prstGeom>
          <a:noFill/>
        </p:spPr>
      </p:pic>
      <p:pic>
        <p:nvPicPr>
          <p:cNvPr id="3078" name="Picture 6" descr="F:\юля\А015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929066"/>
            <a:ext cx="3842521" cy="2662245"/>
          </a:xfrm>
          <a:prstGeom prst="rect">
            <a:avLst/>
          </a:prstGeom>
          <a:noFill/>
        </p:spPr>
      </p:pic>
      <p:pic>
        <p:nvPicPr>
          <p:cNvPr id="3079" name="Picture 7" descr="F:\юля\A039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1714488"/>
            <a:ext cx="3714776" cy="2247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403</TotalTime>
  <Words>640</Words>
  <Application>Microsoft Office PowerPoint</Application>
  <PresentationFormat>Экран (4:3)</PresentationFormat>
  <Paragraphs>36</Paragraphs>
  <Slides>15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 Сигареты. электронные сигареты.          Приносит ли вред  электронная сигарета? </vt:lpstr>
      <vt:lpstr>Презентация PowerPoint</vt:lpstr>
      <vt:lpstr>Вся правда о электронных сигаретах.         Как нас обманывают?</vt:lpstr>
      <vt:lpstr>Приносит ли вред электронная сигарета? Да!</vt:lpstr>
      <vt:lpstr>У меня еще жизнь впереди, зачем я буду лишать себя маленького удовольствия? </vt:lpstr>
      <vt:lpstr>Презентация PowerPoint</vt:lpstr>
      <vt:lpstr>Презентация PowerPoint</vt:lpstr>
      <vt:lpstr>Конечно, когда мы молоды и здоровы, курение нас не беспокоит. Но когда приходит понимание того, что человек теперь курит не ради удовольствия, а по необходимости, осознавая, что теперь он просто вынужден курить. </vt:lpstr>
      <vt:lpstr>Самое страшное что пропаганда курения распространяется на детей</vt:lpstr>
      <vt:lpstr>Что мешает отказаться от курения???  </vt:lpstr>
      <vt:lpstr>А вдруг я наберу вес?         Бросить курить без набора веса можно! </vt:lpstr>
      <vt:lpstr>           У меня сейчас сложный период в жизни, надо подождать походящего времени </vt:lpstr>
      <vt:lpstr>Я не уверен, что хочу бросить курить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A09</cp:lastModifiedBy>
  <cp:revision>43</cp:revision>
  <dcterms:modified xsi:type="dcterms:W3CDTF">2016-12-01T06:17:28Z</dcterms:modified>
</cp:coreProperties>
</file>